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DFED-08AB-41A0-8182-AE9507CAF6B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4A6A-3E1D-4345-84AF-03EF0732F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DFED-08AB-41A0-8182-AE9507CAF6B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4A6A-3E1D-4345-84AF-03EF0732F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+mn-lt"/>
              </a:rPr>
              <a:t>Почему важно вовремя выявить заболевание и лечить?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9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002060"/>
                </a:solidFill>
                <a:latin typeface="Times New Roman"/>
              </a:rPr>
              <a:t>Анализ</a:t>
            </a:r>
            <a:r>
              <a:rPr lang="ru-RU" sz="2000" b="1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Times New Roman"/>
              </a:rPr>
              <a:t>на ВИЧ для граждан Российской Федерации проводится </a:t>
            </a: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БЕСПЛАТНО! </a:t>
            </a:r>
            <a:r>
              <a:rPr lang="ru-RU" sz="2000" b="1" smtClean="0">
                <a:solidFill>
                  <a:srgbClr val="002060"/>
                </a:solidFill>
                <a:latin typeface="Times New Roman"/>
              </a:rPr>
              <a:t>По</a:t>
            </a: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Times New Roman"/>
              </a:rPr>
              <a:t>желанию обследуемого </a:t>
            </a: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– АНОНИМНО!</a:t>
            </a:r>
            <a:r>
              <a:rPr lang="ru-RU" sz="2000" b="1" smtClean="0">
                <a:solidFill>
                  <a:srgbClr val="C00000"/>
                </a:solidFill>
              </a:rPr>
              <a:t/>
            </a:r>
            <a:br>
              <a:rPr lang="ru-RU" sz="2000" b="1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2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результат –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 к вирусу       </a:t>
            </a:r>
            <a:r>
              <a:rPr lang="ru-RU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обнаружено</a:t>
            </a:r>
            <a:r>
              <a:rPr lang="ru-RU" sz="24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результат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антитела к вирусу </a:t>
            </a:r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1" smtClean="0">
                <a:solidFill>
                  <a:srgbClr val="002060"/>
                </a:solidFill>
                <a:latin typeface="+mn-lt"/>
              </a:rPr>
              <a:t>Можно ли вылечить ВИЧ/СПИД?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+mn-lt"/>
              </a:rPr>
              <a:t>Динамика социального статуса </a:t>
            </a:r>
            <a:br>
              <a:rPr lang="ru-RU" sz="2800" b="1" smtClean="0">
                <a:solidFill>
                  <a:srgbClr val="002060"/>
                </a:solidFill>
                <a:latin typeface="+mn-lt"/>
              </a:rPr>
            </a:br>
            <a:r>
              <a:rPr lang="ru-RU" sz="2800" b="1" smtClean="0">
                <a:solidFill>
                  <a:srgbClr val="002060"/>
                </a:solidFill>
                <a:latin typeface="+mn-lt"/>
              </a:rPr>
              <a:t>ВИЧ-инфицированных (в %)</a:t>
            </a:r>
            <a:br>
              <a:rPr lang="ru-RU" sz="2800" b="1" smtClean="0">
                <a:solidFill>
                  <a:srgbClr val="002060"/>
                </a:solidFill>
                <a:latin typeface="+mn-lt"/>
              </a:rPr>
            </a:br>
            <a:r>
              <a:rPr lang="ru-RU" sz="2800" b="1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+mn-lt"/>
              </a:rPr>
            </a:b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9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+mn-lt"/>
              </a:rPr>
              <a:t>Актуальность профилактической работы </a:t>
            </a:r>
            <a:br>
              <a:rPr lang="ru-RU" sz="2800" b="1" smtClean="0">
                <a:solidFill>
                  <a:srgbClr val="002060"/>
                </a:solidFill>
                <a:latin typeface="+mn-lt"/>
              </a:rPr>
            </a:br>
            <a:r>
              <a:rPr lang="ru-RU" sz="2800" b="1" smtClean="0">
                <a:solidFill>
                  <a:srgbClr val="002060"/>
                </a:solidFill>
                <a:latin typeface="+mn-lt"/>
              </a:rPr>
              <a:t>по ВИЧ/СПИД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5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МОТ призывает незамедлительно предпринять шаги к обеспечению лечения всем, кому оно необходимо, активизации тестирования и профилактики ВИЧ/СПИДа </a:t>
            </a:r>
            <a:b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и созданию работникам условий для здоровой и продуктивной жизни, </a:t>
            </a:r>
            <a:b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борьбе с дискриминацией и стигматизацией людей, </a:t>
            </a:r>
            <a:b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живущих с ВИЧ и обеспечению их прав.</a:t>
            </a:r>
            <a:br>
              <a:rPr lang="ru-RU" sz="1900" i="1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+mn-lt"/>
              </a:rPr>
              <a:t>Профилактика ВИЧ/СПИД в трудовых коллективах на рабочих местах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+mn-lt"/>
              </a:rPr>
              <a:t>Правовые аспекты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  <a:latin typeface="+mn-lt"/>
              </a:rPr>
              <a:t>Правовые аспекты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8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 </a:t>
            </a:r>
            <a:r>
              <a:rPr lang="ru-RU" sz="2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вирусное заболевание, имеющее особенности течения и специфические способы передачи от человека к человеку.</a:t>
            </a:r>
            <a:br>
              <a:rPr lang="ru-RU" sz="2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kern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СПИД</a:t>
            </a:r>
            <a:r>
              <a:rPr lang="ru-RU" sz="25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kern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последняя стадия данного заболевания</a:t>
            </a:r>
            <a:br>
              <a:rPr lang="ru-RU" sz="2500" b="1" kern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02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снизить риск инфицирования ВИЧ?</a:t>
            </a:r>
            <a:endParaRPr lang="ru-RU" sz="3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6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90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latin typeface="+mn-lt"/>
              </a:rPr>
              <a:t>ПОЛЕЗНАЯ ИНФОРМАЦИЯ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5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1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100" b="1" smtClean="0">
                <a:solidFill>
                  <a:srgbClr val="002060"/>
                </a:solidFill>
                <a:latin typeface="+mn-lt"/>
              </a:rPr>
              <a:t>Номера ответов для самопроверки</a:t>
            </a: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+mn-lt"/>
              </a:rPr>
              <a:t>Благодарим за внимание!</a:t>
            </a:r>
            <a:endParaRPr lang="ru-RU" sz="40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6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+mn-lt"/>
              </a:rPr>
            </a:br>
            <a:r>
              <a:rPr lang="ru-RU" sz="3200" b="1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+mn-lt"/>
              </a:rPr>
            </a:br>
            <a:r>
              <a:rPr lang="ru-RU" sz="3200" b="1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+mn-lt"/>
              </a:rPr>
            </a:br>
            <a:r>
              <a:rPr lang="ru-RU" sz="3100" b="1" smtClean="0">
                <a:solidFill>
                  <a:srgbClr val="C00000"/>
                </a:solidFill>
                <a:latin typeface="+mn-lt"/>
              </a:rPr>
              <a:t>Особенности заболевания </a:t>
            </a:r>
            <a:r>
              <a:rPr lang="ru-RU" sz="31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100" b="1" smtClean="0">
                <a:solidFill>
                  <a:schemeClr val="tx1"/>
                </a:solidFill>
                <a:latin typeface="+mn-lt"/>
              </a:rPr>
            </a:br>
            <a:r>
              <a:rPr lang="ru-RU" sz="3100" b="1" smtClean="0">
                <a:solidFill>
                  <a:srgbClr val="C00000"/>
                </a:solidFill>
                <a:latin typeface="+mn-lt"/>
              </a:rPr>
              <a:t>ВИЧ-инфекция</a:t>
            </a:r>
            <a:endParaRPr lang="ru-RU" sz="31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7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9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+mn-lt"/>
              </a:rPr>
              <a:t>Заболеваемость населения ВИЧ-инфекцией  </a:t>
            </a:r>
            <a:br>
              <a:rPr lang="ru-RU" sz="2800" b="1" smtClean="0">
                <a:solidFill>
                  <a:srgbClr val="002060"/>
                </a:solidFill>
                <a:latin typeface="+mn-lt"/>
              </a:rPr>
            </a:br>
            <a:r>
              <a:rPr lang="ru-RU" sz="2000" b="1" smtClean="0">
                <a:solidFill>
                  <a:srgbClr val="002060"/>
                </a:solidFill>
                <a:latin typeface="+mn-lt"/>
              </a:rPr>
              <a:t>(на 100 тыс. населения) в ХМАО – Югре </a:t>
            </a:r>
            <a:r>
              <a:rPr lang="ru-RU" sz="2800" b="1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+mn-lt"/>
              </a:rPr>
            </a:br>
            <a:r>
              <a:rPr lang="ru-RU" sz="2000" b="1" smtClean="0">
                <a:solidFill>
                  <a:srgbClr val="002060"/>
                </a:solidFill>
                <a:latin typeface="+mn-lt"/>
              </a:rPr>
              <a:t>за период 2009-2019 годы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Возрастная структура ВИЧ-инфицированных</a:t>
            </a:r>
            <a:r>
              <a:rPr lang="ru-RU" sz="26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26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(в % от общего числа ВИЧ-инфицированных) </a:t>
            </a:r>
            <a:r>
              <a:rPr lang="en-US" sz="20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sz="20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за период 2009-2019 годы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Половая структура ВИЧ-инфицированных (в %)                                    </a:t>
            </a:r>
            <a:r>
              <a:rPr lang="ru-RU" altLang="ru-RU" sz="2200" b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за период 2009-2019 годы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7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передачи ВИЧ-инфекции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500" b="1" smtClean="0">
                <a:solidFill>
                  <a:srgbClr val="002060"/>
                </a:solidFill>
                <a:latin typeface="Times New Roman"/>
                <a:cs typeface="Calibri" panose="020F0502020204030204" pitchFamily="34" charset="0"/>
              </a:rPr>
              <a:t>Структура путей передачи ВИЧ-инфекции (в %) </a:t>
            </a:r>
            <a:r>
              <a:rPr lang="ru-RU" altLang="ru-RU" sz="2000" b="1" smtClean="0">
                <a:solidFill>
                  <a:srgbClr val="002060"/>
                </a:solidFill>
                <a:latin typeface="Times New Roman"/>
                <a:cs typeface="Calibri" panose="020F0502020204030204" pitchFamily="34" charset="0"/>
              </a:rPr>
              <a:t>за период 2009-2019 годы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2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Экран (4:3)</PresentationFormat>
  <Paragraphs>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ВИЧ-инфекция – это вирусное заболевание, имеющее особенности течения и специфические способы передачи от человека к человеку.  СПИД –  последняя стадия данного заболевания </vt:lpstr>
      <vt:lpstr>   Особенности заболевания  ВИЧ-инфекция</vt:lpstr>
      <vt:lpstr>Презентация PowerPoint</vt:lpstr>
      <vt:lpstr>Заболеваемость населения ВИЧ-инфекцией   (на 100 тыс. населения) в ХМАО – Югре  за период 2009-2019 годы</vt:lpstr>
      <vt:lpstr> Возрастная структура ВИЧ-инфицированных (в % от общего числа ВИЧ-инфицированных)  за период 2009-2019 годы</vt:lpstr>
      <vt:lpstr>Половая структура ВИЧ-инфицированных (в %)                                    за период 2009-2019 годы</vt:lpstr>
      <vt:lpstr>   Пути передачи ВИЧ-инфекции</vt:lpstr>
      <vt:lpstr>Структура путей передачи ВИЧ-инфекции (в %) за период 2009-2019 годы</vt:lpstr>
      <vt:lpstr>Почему важно вовремя выявить заболевание и лечить?</vt:lpstr>
      <vt:lpstr>Анализ на ВИЧ для граждан Российской Федерации проводится БЕСПЛАТНО! По желанию обследуемого – АНОНИМНО! </vt:lpstr>
      <vt:lpstr>Отрицательный результат – антител к вирусу       НЕ обнаружено  Положительный результат – антитела к вирусу ОБНАРУЖЕНЫ</vt:lpstr>
      <vt:lpstr>Можно ли вылечить ВИЧ/СПИД?</vt:lpstr>
      <vt:lpstr>Динамика социального статуса  ВИЧ-инфицированных (в %)  </vt:lpstr>
      <vt:lpstr>Актуальность профилактической работы  по ВИЧ/СПИД</vt:lpstr>
      <vt:lpstr>  МОТ призывает незамедлительно предпринять шаги к обеспечению лечения всем, кому оно необходимо, активизации тестирования и профилактики ВИЧ/СПИДа  и созданию работникам условий для здоровой и продуктивной жизни,  борьбе с дискриминацией и стигматизацией людей,  живущих с ВИЧ и обеспечению их прав. </vt:lpstr>
      <vt:lpstr>Профилактика ВИЧ/СПИД в трудовых коллективах на рабочих местах</vt:lpstr>
      <vt:lpstr>Правовые аспекты</vt:lpstr>
      <vt:lpstr>Правовые аспекты</vt:lpstr>
      <vt:lpstr>Презентация PowerPoint</vt:lpstr>
      <vt:lpstr>Презентация PowerPoint</vt:lpstr>
      <vt:lpstr>Как снизить риск инфицирования ВИЧ?</vt:lpstr>
      <vt:lpstr>Презентация PowerPoint</vt:lpstr>
      <vt:lpstr>ПОЛЕЗНАЯ ИНФОРМАЦИЯ</vt:lpstr>
      <vt:lpstr>Презентация PowerPoint</vt:lpstr>
      <vt:lpstr>Номера ответов для самопроверки 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Борисовна Морозова</dc:creator>
  <cp:lastModifiedBy>Марина Борисовна Морозова</cp:lastModifiedBy>
  <cp:revision>1</cp:revision>
  <dcterms:created xsi:type="dcterms:W3CDTF">2020-11-02T11:01:56Z</dcterms:created>
  <dcterms:modified xsi:type="dcterms:W3CDTF">2020-11-02T11:01:56Z</dcterms:modified>
</cp:coreProperties>
</file>